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8"/>
  </p:notesMasterIdLst>
  <p:sldIdLst>
    <p:sldId id="256" r:id="rId5"/>
    <p:sldId id="556" r:id="rId6"/>
    <p:sldId id="555" r:id="rId7"/>
    <p:sldId id="602" r:id="rId8"/>
    <p:sldId id="557" r:id="rId9"/>
    <p:sldId id="558" r:id="rId10"/>
    <p:sldId id="603" r:id="rId11"/>
    <p:sldId id="612" r:id="rId12"/>
    <p:sldId id="561" r:id="rId13"/>
    <p:sldId id="607" r:id="rId14"/>
    <p:sldId id="567" r:id="rId15"/>
    <p:sldId id="544" r:id="rId16"/>
    <p:sldId id="582" r:id="rId17"/>
    <p:sldId id="590" r:id="rId18"/>
    <p:sldId id="562" r:id="rId19"/>
    <p:sldId id="563" r:id="rId20"/>
    <p:sldId id="564" r:id="rId21"/>
    <p:sldId id="589" r:id="rId22"/>
    <p:sldId id="610" r:id="rId23"/>
    <p:sldId id="611" r:id="rId24"/>
    <p:sldId id="566" r:id="rId25"/>
    <p:sldId id="592" r:id="rId26"/>
    <p:sldId id="581" r:id="rId27"/>
    <p:sldId id="608" r:id="rId28"/>
    <p:sldId id="576" r:id="rId29"/>
    <p:sldId id="577" r:id="rId30"/>
    <p:sldId id="578" r:id="rId31"/>
    <p:sldId id="579" r:id="rId32"/>
    <p:sldId id="601" r:id="rId33"/>
    <p:sldId id="580" r:id="rId34"/>
    <p:sldId id="609" r:id="rId35"/>
    <p:sldId id="572" r:id="rId36"/>
    <p:sldId id="573" r:id="rId37"/>
    <p:sldId id="613" r:id="rId38"/>
    <p:sldId id="569" r:id="rId39"/>
    <p:sldId id="337" r:id="rId40"/>
    <p:sldId id="574" r:id="rId41"/>
    <p:sldId id="575" r:id="rId42"/>
    <p:sldId id="583" r:id="rId43"/>
    <p:sldId id="549" r:id="rId44"/>
    <p:sldId id="584" r:id="rId45"/>
    <p:sldId id="591" r:id="rId46"/>
    <p:sldId id="585" r:id="rId47"/>
    <p:sldId id="588" r:id="rId48"/>
    <p:sldId id="586" r:id="rId49"/>
    <p:sldId id="597" r:id="rId50"/>
    <p:sldId id="596" r:id="rId51"/>
    <p:sldId id="593" r:id="rId52"/>
    <p:sldId id="594" r:id="rId53"/>
    <p:sldId id="604" r:id="rId54"/>
    <p:sldId id="605" r:id="rId55"/>
    <p:sldId id="495" r:id="rId56"/>
    <p:sldId id="454"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612"/>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610"/>
            <p14:sldId id="611"/>
            <p14:sldId id="566"/>
            <p14:sldId id="592"/>
          </p14:sldIdLst>
        </p14:section>
        <p14:section name="Deployment Slots" id="{4B5E9AA0-C7E7-4649-99EE-834EEEE9FF7D}">
          <p14:sldIdLst>
            <p14:sldId id="581"/>
            <p14:sldId id="608"/>
            <p14:sldId id="576"/>
            <p14:sldId id="577"/>
            <p14:sldId id="578"/>
            <p14:sldId id="579"/>
            <p14:sldId id="601"/>
          </p14:sldIdLst>
        </p14:section>
        <p14:section name="WebJobs" id="{12465B8C-5530-452D-9D7F-A3E165ADDE0F}">
          <p14:sldIdLst>
            <p14:sldId id="580"/>
            <p14:sldId id="609"/>
            <p14:sldId id="572"/>
            <p14:sldId id="573"/>
            <p14:sldId id="61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71" d="100"/>
          <a:sy n="71" d="100"/>
        </p:scale>
        <p:origin x="576" y="3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03082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6/13/2015 6:23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will illustrate an </a:t>
            </a:r>
            <a:r>
              <a:rPr lang="en-US" baseline="0" dirty="0" err="1" smtClean="0"/>
              <a:t>AutoScale</a:t>
            </a:r>
            <a:r>
              <a:rPr lang="en-US" baseline="0" dirty="0" smtClean="0"/>
              <a:t> rule of a Web App.</a:t>
            </a:r>
          </a:p>
          <a:p>
            <a:endParaRPr lang="en-US" baseline="0" dirty="0" smtClean="0"/>
          </a:p>
          <a:p>
            <a:r>
              <a:rPr lang="en-US" baseline="0" dirty="0" smtClean="0"/>
              <a:t>Speaker notes.</a:t>
            </a:r>
          </a:p>
          <a:p>
            <a:endParaRPr lang="en-US" baseline="0" dirty="0" smtClean="0"/>
          </a:p>
          <a:p>
            <a:r>
              <a:rPr lang="en-US" baseline="0" dirty="0" smtClean="0"/>
              <a:t>You will be explaining </a:t>
            </a:r>
            <a:r>
              <a:rPr lang="en-US" baseline="0" dirty="0" err="1" smtClean="0"/>
              <a:t>autoscale</a:t>
            </a:r>
            <a:r>
              <a:rPr lang="en-US" baseline="0" dirty="0" smtClean="0"/>
              <a:t> rule example with CPU as the metric, threshold greater 70% and Duration time of 15 minutes before the first </a:t>
            </a:r>
            <a:r>
              <a:rPr lang="en-US" baseline="0" dirty="0" err="1" smtClean="0"/>
              <a:t>autoscale</a:t>
            </a:r>
            <a:r>
              <a:rPr lang="en-US" baseline="0" dirty="0" smtClean="0"/>
              <a:t> action is performed. This example rule has a Cool down time of 15 minutes before next </a:t>
            </a:r>
            <a:r>
              <a:rPr lang="en-US" baseline="0" dirty="0" err="1" smtClean="0"/>
              <a:t>autoscale</a:t>
            </a:r>
            <a:r>
              <a:rPr lang="en-US" baseline="0" dirty="0" smtClean="0"/>
              <a:t> action is performed if the usage of the CPU continues  to be above the threshold value. </a:t>
            </a:r>
            <a:r>
              <a:rPr lang="en-US" baseline="0" dirty="0" err="1" smtClean="0"/>
              <a:t>Autoscale</a:t>
            </a:r>
            <a:r>
              <a:rPr lang="en-US" baseline="0" dirty="0" smtClean="0"/>
              <a:t> Action will increase number of instances for the Web App by 1 in this example.</a:t>
            </a:r>
          </a:p>
          <a:p>
            <a:endParaRPr lang="en-US" baseline="0" dirty="0" smtClean="0"/>
          </a:p>
          <a:p>
            <a:r>
              <a:rPr lang="en-US" baseline="0" dirty="0" smtClean="0"/>
              <a:t>The </a:t>
            </a:r>
            <a:r>
              <a:rPr lang="en-US" baseline="0" dirty="0" err="1" smtClean="0"/>
              <a:t>AutoScale</a:t>
            </a:r>
            <a:r>
              <a:rPr lang="en-US" baseline="0" dirty="0" smtClean="0"/>
              <a:t> </a:t>
            </a:r>
            <a:r>
              <a:rPr lang="en-US" baseline="0" smtClean="0"/>
              <a:t>rule is best </a:t>
            </a:r>
            <a:r>
              <a:rPr lang="en-US" baseline="0" dirty="0" smtClean="0"/>
              <a:t>demonstrated by following this sequence of transitions.</a:t>
            </a:r>
          </a:p>
          <a:p>
            <a:endParaRPr lang="en-US" baseline="0" dirty="0" smtClean="0"/>
          </a:p>
          <a:p>
            <a:r>
              <a:rPr lang="en-US" baseline="0" dirty="0" smtClean="0"/>
              <a:t>Show traffic increase &lt;click&gt;</a:t>
            </a:r>
          </a:p>
          <a:p>
            <a:r>
              <a:rPr lang="en-US" baseline="0" dirty="0" smtClean="0"/>
              <a:t>Show CPU usage spike above 70% &lt;click&gt;</a:t>
            </a:r>
          </a:p>
          <a:p>
            <a:r>
              <a:rPr lang="en-US" baseline="0" dirty="0" smtClean="0"/>
              <a:t>Show with timer 15 minutes of Duration&lt;click&gt;</a:t>
            </a:r>
          </a:p>
          <a:p>
            <a:r>
              <a:rPr lang="en-US" baseline="0" dirty="0" smtClean="0"/>
              <a:t>Show a new instance of Web App is being provisioned &lt;click&gt;</a:t>
            </a:r>
          </a:p>
          <a:p>
            <a:r>
              <a:rPr lang="en-US" baseline="0" dirty="0" smtClean="0"/>
              <a:t>Show with timer 15 minutes of Cool down time &lt;click&gt;</a:t>
            </a:r>
          </a:p>
          <a:p>
            <a:r>
              <a:rPr lang="en-US" baseline="0" dirty="0" smtClean="0"/>
              <a:t>Show another instance of Web App being provisioned&lt;click&gt;</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813896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949629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29.emf"/><Relationship Id="rId4" Type="http://schemas.openxmlformats.org/officeDocument/2006/relationships/image" Target="../media/image32.em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0.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3"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23.emf"/><Relationship Id="rId17" Type="http://schemas.openxmlformats.org/officeDocument/2006/relationships/image" Target="../media/image24.emf"/><Relationship Id="rId2" Type="http://schemas.openxmlformats.org/officeDocument/2006/relationships/notesSlide" Target="../notesSlides/notesSlide8.xml"/><Relationship Id="rId16" Type="http://schemas.openxmlformats.org/officeDocument/2006/relationships/image" Target="../media/image22.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20.emf"/><Relationship Id="rId5" Type="http://schemas.openxmlformats.org/officeDocument/2006/relationships/image" Target="../media/image15.emf"/><Relationship Id="rId15" Type="http://schemas.openxmlformats.org/officeDocument/2006/relationships/image" Target="../media/image21.emf"/><Relationship Id="rId10" Type="http://schemas.openxmlformats.org/officeDocument/2006/relationships/image" Target="../media/image17.emf"/><Relationship Id="rId4" Type="http://schemas.openxmlformats.org/officeDocument/2006/relationships/image" Target="../media/image13.emf"/><Relationship Id="rId9" Type="http://schemas.openxmlformats.org/officeDocument/2006/relationships/image" Target="../media/image26.emf"/><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1.emf"/><Relationship Id="rId3"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24.emf"/><Relationship Id="rId2" Type="http://schemas.openxmlformats.org/officeDocument/2006/relationships/notesSlide" Target="../notesSlides/notesSlide9.xml"/><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3.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1.emf"/><Relationship Id="rId17" Type="http://schemas.openxmlformats.org/officeDocument/2006/relationships/image" Target="../media/image24.emf"/><Relationship Id="rId2" Type="http://schemas.openxmlformats.org/officeDocument/2006/relationships/image" Target="../media/image40.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3.emf"/><Relationship Id="rId3" Type="http://schemas.openxmlformats.org/officeDocument/2006/relationships/image" Target="../media/image16.emf"/><Relationship Id="rId7" Type="http://schemas.openxmlformats.org/officeDocument/2006/relationships/image" Target="../media/image40.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1.emf"/><Relationship Id="rId10" Type="http://schemas.openxmlformats.org/officeDocument/2006/relationships/image" Target="../media/image17.emf"/><Relationship Id="rId19"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23.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44.emf"/><Relationship Id="rId7" Type="http://schemas.openxmlformats.org/officeDocument/2006/relationships/image" Target="../media/image45.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43.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40.emf"/><Relationship Id="rId19" Type="http://schemas.openxmlformats.org/officeDocument/2006/relationships/image" Target="../media/image48.emf"/><Relationship Id="rId4" Type="http://schemas.openxmlformats.org/officeDocument/2006/relationships/image" Target="../media/image26.emf"/><Relationship Id="rId9" Type="http://schemas.openxmlformats.org/officeDocument/2006/relationships/image" Target="../media/image46.emf"/><Relationship Id="rId14" Type="http://schemas.openxmlformats.org/officeDocument/2006/relationships/image" Target="../media/image18.emf"/><Relationship Id="rId22" Type="http://schemas.openxmlformats.org/officeDocument/2006/relationships/image" Target="../media/image24.emf"/></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8.emf"/><Relationship Id="rId3" Type="http://schemas.openxmlformats.org/officeDocument/2006/relationships/image" Target="../media/image42.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7.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6.emf"/><Relationship Id="rId11" Type="http://schemas.openxmlformats.org/officeDocument/2006/relationships/image" Target="../media/image20.emf"/><Relationship Id="rId5" Type="http://schemas.openxmlformats.org/officeDocument/2006/relationships/image" Target="../media/image45.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40.emf"/><Relationship Id="rId1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25.emf"/><Relationship Id="rId3" Type="http://schemas.openxmlformats.org/officeDocument/2006/relationships/image" Target="../media/image40.emf"/><Relationship Id="rId21" Type="http://schemas.openxmlformats.org/officeDocument/2006/relationships/image" Target="../media/image61.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9.emf"/><Relationship Id="rId2" Type="http://schemas.openxmlformats.org/officeDocument/2006/relationships/image" Target="../media/image57.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62.emf"/></Relationships>
</file>

<file path=ppt/slides/_rels/slide33.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63.emf"/><Relationship Id="rId21" Type="http://schemas.openxmlformats.org/officeDocument/2006/relationships/image" Target="../media/image61.emf"/><Relationship Id="rId7" Type="http://schemas.openxmlformats.org/officeDocument/2006/relationships/image" Target="../media/image59.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67.emf"/><Relationship Id="rId2" Type="http://schemas.openxmlformats.org/officeDocument/2006/relationships/image" Target="../media/image40.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66.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65.emf"/><Relationship Id="rId10" Type="http://schemas.openxmlformats.org/officeDocument/2006/relationships/image" Target="../media/image17.emf"/><Relationship Id="rId19" Type="http://schemas.openxmlformats.org/officeDocument/2006/relationships/image" Target="../media/image64.emf"/><Relationship Id="rId4" Type="http://schemas.openxmlformats.org/officeDocument/2006/relationships/image" Target="../media/image57.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62.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png"/><Relationship Id="rId2" Type="http://schemas.openxmlformats.org/officeDocument/2006/relationships/image" Target="../media/image28.emf"/><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image" Target="../media/image7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40111" y="1587734"/>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r>
              <a:rPr lang="en-US" sz="4000" dirty="0" smtClean="0">
                <a:solidFill>
                  <a:schemeClr val="bg1"/>
                </a:solidFill>
                <a:latin typeface="Segoe UI Light" panose="020B0502040204020203" pitchFamily="34" charset="0"/>
                <a:cs typeface="Segoe UI Light" panose="020B0502040204020203" pitchFamily="34" charset="0"/>
              </a:rPr>
              <a:t> </a:t>
            </a: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84" name="Straight Connector 83"/>
          <p:cNvCxnSpPr/>
          <p:nvPr/>
        </p:nvCxnSpPr>
        <p:spPr>
          <a:xfrm>
            <a:off x="4279787" y="6221991"/>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435537" y="5836562"/>
            <a:ext cx="1350459" cy="1100180"/>
            <a:chOff x="4846638" y="2360815"/>
            <a:chExt cx="1350459" cy="1100180"/>
          </a:xfrm>
        </p:grpSpPr>
        <p:sp>
          <p:nvSpPr>
            <p:cNvPr id="87" name="Block Arc 86"/>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p>
          </p:txBody>
        </p:sp>
      </p:grpSp>
    </p:spTree>
    <p:extLst>
      <p:ext uri="{BB962C8B-B14F-4D97-AF65-F5344CB8AC3E}">
        <p14:creationId xmlns:p14="http://schemas.microsoft.com/office/powerpoint/2010/main" val="361554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35371" y="1584506"/>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5"/>
            <a:stretch>
              <a:fillRect/>
            </a:stretch>
          </p:blipFill>
          <p:spPr>
            <a:xfrm>
              <a:off x="768089" y="-1605208"/>
              <a:ext cx="3768750" cy="5613751"/>
            </a:xfrm>
            <a:prstGeom prst="rect">
              <a:avLst/>
            </a:prstGeom>
          </p:spPr>
        </p:pic>
        <p:pic>
          <p:nvPicPr>
            <p:cNvPr id="43" name="Picture 42"/>
            <p:cNvPicPr>
              <a:picLocks noChangeAspect="1"/>
            </p:cNvPicPr>
            <p:nvPr/>
          </p:nvPicPr>
          <p:blipFill>
            <a:blip r:embed="rId16"/>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5"/>
            <a:stretch>
              <a:fillRect/>
            </a:stretch>
          </p:blipFill>
          <p:spPr>
            <a:xfrm>
              <a:off x="768089" y="-1605208"/>
              <a:ext cx="3768750" cy="5613751"/>
            </a:xfrm>
            <a:prstGeom prst="rect">
              <a:avLst/>
            </a:prstGeom>
          </p:spPr>
        </p:pic>
        <p:pic>
          <p:nvPicPr>
            <p:cNvPr id="49" name="Picture 48"/>
            <p:cNvPicPr>
              <a:picLocks noChangeAspect="1"/>
            </p:cNvPicPr>
            <p:nvPr/>
          </p:nvPicPr>
          <p:blipFill>
            <a:blip r:embed="rId16"/>
            <a:stretch>
              <a:fillRect/>
            </a:stretch>
          </p:blipFill>
          <p:spPr>
            <a:xfrm>
              <a:off x="1755198" y="534480"/>
              <a:ext cx="1361250" cy="1800000"/>
            </a:xfrm>
            <a:prstGeom prst="rect">
              <a:avLst/>
            </a:prstGeom>
          </p:spPr>
        </p:pic>
      </p:grpSp>
      <p:sp>
        <p:nvSpPr>
          <p:cNvPr id="39" name="TextBox 38"/>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smtClean="0">
              <a:solidFill>
                <a:schemeClr val="bg1"/>
              </a:solidFill>
              <a:latin typeface="Segoe UI Light" panose="020B0502040204020203" pitchFamily="34" charset="0"/>
              <a:cs typeface="Segoe UI Light" panose="020B0502040204020203" pitchFamily="34" charset="0"/>
            </a:endParaRP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1"/>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46" name="Straight Connector 45"/>
          <p:cNvCxnSpPr/>
          <p:nvPr/>
        </p:nvCxnSpPr>
        <p:spPr>
          <a:xfrm>
            <a:off x="4276147" y="6227868"/>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noChangeAspect="1"/>
          </p:cNvCxnSpPr>
          <p:nvPr/>
        </p:nvCxnSpPr>
        <p:spPr>
          <a:xfrm rot="2400000">
            <a:off x="4345478" y="6235925"/>
            <a:ext cx="105539" cy="2677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30198" y="5839925"/>
            <a:ext cx="1350459" cy="1100180"/>
            <a:chOff x="4846638" y="2360815"/>
            <a:chExt cx="1350459" cy="1100180"/>
          </a:xfrm>
        </p:grpSpPr>
        <p:sp>
          <p:nvSpPr>
            <p:cNvPr id="64" name="Block Arc 63"/>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p>
          </p:txBody>
        </p:sp>
      </p:grpSp>
      <p:grpSp>
        <p:nvGrpSpPr>
          <p:cNvPr id="66" name="Group 65"/>
          <p:cNvGrpSpPr/>
          <p:nvPr/>
        </p:nvGrpSpPr>
        <p:grpSpPr>
          <a:xfrm>
            <a:off x="3929852" y="5989235"/>
            <a:ext cx="1853318" cy="951474"/>
            <a:chOff x="7286599" y="2938419"/>
            <a:chExt cx="1853318" cy="951474"/>
          </a:xfrm>
        </p:grpSpPr>
        <p:grpSp>
          <p:nvGrpSpPr>
            <p:cNvPr id="67" name="Group 66"/>
            <p:cNvGrpSpPr/>
            <p:nvPr/>
          </p:nvGrpSpPr>
          <p:grpSpPr>
            <a:xfrm>
              <a:off x="7286599" y="3040063"/>
              <a:ext cx="849830" cy="849830"/>
              <a:chOff x="4877868" y="2083575"/>
              <a:chExt cx="849830" cy="849830"/>
            </a:xfrm>
          </p:grpSpPr>
          <p:grpSp>
            <p:nvGrpSpPr>
              <p:cNvPr id="69" name="Group 68"/>
              <p:cNvGrpSpPr/>
              <p:nvPr/>
            </p:nvGrpSpPr>
            <p:grpSpPr>
              <a:xfrm>
                <a:off x="4877868" y="2083575"/>
                <a:ext cx="849830" cy="849830"/>
                <a:chOff x="4542376" y="2084636"/>
                <a:chExt cx="849830" cy="849830"/>
              </a:xfrm>
            </p:grpSpPr>
            <p:sp>
              <p:nvSpPr>
                <p:cNvPr id="71" name="Block Arc 70"/>
                <p:cNvSpPr>
                  <a:spLocks noChangeAspect="1"/>
                </p:cNvSpPr>
                <p:nvPr/>
              </p:nvSpPr>
              <p:spPr bwMode="auto">
                <a:xfrm rot="19795492">
                  <a:off x="4542376" y="2089667"/>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Block Arc 71"/>
                <p:cNvSpPr>
                  <a:spLocks noChangeAspect="1"/>
                </p:cNvSpPr>
                <p:nvPr/>
              </p:nvSpPr>
              <p:spPr bwMode="auto">
                <a:xfrm rot="18816704">
                  <a:off x="4542376" y="2088618"/>
                  <a:ext cx="849830" cy="841866"/>
                </a:xfrm>
                <a:prstGeom prst="blockArc">
                  <a:avLst>
                    <a:gd name="adj1" fmla="val 13550593"/>
                    <a:gd name="adj2" fmla="val 1829396"/>
                    <a:gd name="adj3" fmla="val 7842"/>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Block Arc 72"/>
                <p:cNvSpPr>
                  <a:spLocks noChangeAspect="1"/>
                </p:cNvSpPr>
                <p:nvPr/>
              </p:nvSpPr>
              <p:spPr bwMode="auto">
                <a:xfrm rot="16200000">
                  <a:off x="4542376" y="2088618"/>
                  <a:ext cx="849830" cy="841866"/>
                </a:xfrm>
                <a:prstGeom prst="blockArc">
                  <a:avLst>
                    <a:gd name="adj1" fmla="val 16174409"/>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70" name="Straight Connector 69"/>
              <p:cNvCxnSpPr/>
              <p:nvPr/>
            </p:nvCxnSpPr>
            <p:spPr>
              <a:xfrm flipH="1">
                <a:off x="5289233" y="2274871"/>
                <a:ext cx="223520" cy="2259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7932214" y="2938419"/>
              <a:ext cx="120770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70%-90%</a:t>
              </a:r>
            </a:p>
          </p:txBody>
        </p:sp>
      </p:grpSp>
      <p:grpSp>
        <p:nvGrpSpPr>
          <p:cNvPr id="74" name="Group 73"/>
          <p:cNvGrpSpPr/>
          <p:nvPr/>
        </p:nvGrpSpPr>
        <p:grpSpPr>
          <a:xfrm>
            <a:off x="5929959" y="5987993"/>
            <a:ext cx="512056" cy="571793"/>
            <a:chOff x="6091899" y="1857426"/>
            <a:chExt cx="841866" cy="940079"/>
          </a:xfrm>
        </p:grpSpPr>
        <p:sp>
          <p:nvSpPr>
            <p:cNvPr id="75" name="Block Arc 74"/>
            <p:cNvSpPr>
              <a:spLocks noChangeAspect="1"/>
            </p:cNvSpPr>
            <p:nvPr/>
          </p:nvSpPr>
          <p:spPr bwMode="auto">
            <a:xfrm rot="14405664">
              <a:off x="6087917" y="1951657"/>
              <a:ext cx="849830" cy="841866"/>
            </a:xfrm>
            <a:prstGeom prst="blockArc">
              <a:avLst>
                <a:gd name="adj1" fmla="val 1737425"/>
                <a:gd name="adj2" fmla="val 1626486"/>
                <a:gd name="adj3" fmla="val 98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6370297" y="1857426"/>
              <a:ext cx="278892" cy="132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p:cNvCxnSpPr/>
            <p:nvPr/>
          </p:nvCxnSpPr>
          <p:spPr>
            <a:xfrm>
              <a:off x="6109119" y="2376561"/>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512918" y="1990014"/>
              <a:ext cx="0" cy="114431"/>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6512362" y="2636673"/>
              <a:ext cx="556" cy="139683"/>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764090" y="2378940"/>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bwMode="auto">
            <a:xfrm>
              <a:off x="6456538" y="2314311"/>
              <a:ext cx="117998" cy="1165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3" name="Block Arc 82"/>
          <p:cNvSpPr>
            <a:spLocks noChangeAspect="1"/>
          </p:cNvSpPr>
          <p:nvPr/>
        </p:nvSpPr>
        <p:spPr bwMode="auto">
          <a:xfrm rot="15787128">
            <a:off x="6061143" y="6140417"/>
            <a:ext cx="294810" cy="292047"/>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Block Arc 84"/>
          <p:cNvSpPr>
            <a:spLocks noChangeAspect="1"/>
          </p:cNvSpPr>
          <p:nvPr/>
        </p:nvSpPr>
        <p:spPr bwMode="auto">
          <a:xfrm rot="17046963">
            <a:off x="6056065" y="6139669"/>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Block Arc 85"/>
          <p:cNvSpPr>
            <a:spLocks noChangeAspect="1"/>
          </p:cNvSpPr>
          <p:nvPr/>
        </p:nvSpPr>
        <p:spPr bwMode="auto">
          <a:xfrm rot="19865323">
            <a:off x="6042004" y="6152223"/>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7777456" y="2422420"/>
            <a:ext cx="2712308" cy="4040125"/>
            <a:chOff x="768089" y="-1605208"/>
            <a:chExt cx="3768750" cy="5613751"/>
          </a:xfrm>
        </p:grpSpPr>
        <p:pic>
          <p:nvPicPr>
            <p:cNvPr id="88" name="Picture 87"/>
            <p:cNvPicPr>
              <a:picLocks noChangeAspect="1"/>
            </p:cNvPicPr>
            <p:nvPr/>
          </p:nvPicPr>
          <p:blipFill>
            <a:blip r:embed="rId15"/>
            <a:stretch>
              <a:fillRect/>
            </a:stretch>
          </p:blipFill>
          <p:spPr>
            <a:xfrm>
              <a:off x="768089" y="-1605208"/>
              <a:ext cx="3768750" cy="5613751"/>
            </a:xfrm>
            <a:prstGeom prst="rect">
              <a:avLst/>
            </a:prstGeom>
          </p:spPr>
        </p:pic>
        <p:pic>
          <p:nvPicPr>
            <p:cNvPr id="89" name="Picture 88"/>
            <p:cNvPicPr>
              <a:picLocks noChangeAspect="1"/>
            </p:cNvPicPr>
            <p:nvPr/>
          </p:nvPicPr>
          <p:blipFill>
            <a:blip r:embed="rId16"/>
            <a:stretch>
              <a:fillRect/>
            </a:stretch>
          </p:blipFill>
          <p:spPr>
            <a:xfrm>
              <a:off x="1755198" y="534480"/>
              <a:ext cx="1361250" cy="1800000"/>
            </a:xfrm>
            <a:prstGeom prst="rect">
              <a:avLst/>
            </a:prstGeom>
          </p:spPr>
        </p:pic>
      </p:grpSp>
      <p:sp>
        <p:nvSpPr>
          <p:cNvPr id="90" name="Block Arc 89"/>
          <p:cNvSpPr>
            <a:spLocks noChangeAspect="1"/>
          </p:cNvSpPr>
          <p:nvPr/>
        </p:nvSpPr>
        <p:spPr bwMode="auto">
          <a:xfrm rot="21292199">
            <a:off x="6025058" y="6169101"/>
            <a:ext cx="323794" cy="320759"/>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Block Arc 90"/>
          <p:cNvSpPr>
            <a:spLocks noChangeAspect="1"/>
          </p:cNvSpPr>
          <p:nvPr/>
        </p:nvSpPr>
        <p:spPr bwMode="auto">
          <a:xfrm rot="1020381">
            <a:off x="6049904" y="6182078"/>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Block Arc 91"/>
          <p:cNvSpPr>
            <a:spLocks noChangeAspect="1"/>
          </p:cNvSpPr>
          <p:nvPr/>
        </p:nvSpPr>
        <p:spPr bwMode="auto">
          <a:xfrm rot="3643749">
            <a:off x="6045623" y="6189742"/>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p:cNvSpPr txBox="1"/>
          <p:nvPr/>
        </p:nvSpPr>
        <p:spPr>
          <a:xfrm>
            <a:off x="6241153" y="5866101"/>
            <a:ext cx="863057"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Duration</a:t>
            </a:r>
          </a:p>
        </p:txBody>
      </p:sp>
      <p:sp>
        <p:nvSpPr>
          <p:cNvPr id="102" name="TextBox 101"/>
          <p:cNvSpPr txBox="1"/>
          <p:nvPr/>
        </p:nvSpPr>
        <p:spPr>
          <a:xfrm>
            <a:off x="6244058" y="6282175"/>
            <a:ext cx="98167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Cool down</a:t>
            </a:r>
          </a:p>
        </p:txBody>
      </p:sp>
    </p:spTree>
    <p:extLst>
      <p:ext uri="{BB962C8B-B14F-4D97-AF65-F5344CB8AC3E}">
        <p14:creationId xmlns:p14="http://schemas.microsoft.com/office/powerpoint/2010/main" val="31582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xit" presetSubtype="0" fill="hold" nodeType="withEffect">
                                  <p:stCondLst>
                                    <p:cond delay="0"/>
                                  </p:stCondLst>
                                  <p:childTnLst>
                                    <p:animEffect transition="out" filter="fade">
                                      <p:cBhvr>
                                        <p:cTn id="14" dur="500"/>
                                        <p:tgtEl>
                                          <p:spTgt spid="46"/>
                                        </p:tgtEl>
                                      </p:cBhvr>
                                    </p:animEffect>
                                    <p:set>
                                      <p:cBhvr>
                                        <p:cTn id="15" dur="1" fill="hold">
                                          <p:stCondLst>
                                            <p:cond delay="499"/>
                                          </p:stCondLst>
                                        </p:cTn>
                                        <p:tgtEl>
                                          <p:spTgt spid="46"/>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nodeType="afterEffect">
                                  <p:stCondLst>
                                    <p:cond delay="200"/>
                                  </p:stCondLst>
                                  <p:childTnLst>
                                    <p:set>
                                      <p:cBhvr>
                                        <p:cTn id="18" dur="1" fill="hold">
                                          <p:stCondLst>
                                            <p:cond delay="0"/>
                                          </p:stCondLst>
                                        </p:cTn>
                                        <p:tgtEl>
                                          <p:spTgt spid="53"/>
                                        </p:tgtEl>
                                        <p:attrNameLst>
                                          <p:attrName>style.visibility</p:attrName>
                                        </p:attrNameLst>
                                      </p:cBhvr>
                                      <p:to>
                                        <p:strVal val="hidden"/>
                                      </p:to>
                                    </p:set>
                                  </p:childTnLst>
                                </p:cTn>
                              </p:par>
                              <p:par>
                                <p:cTn id="19" presetID="22" presetClass="exit" presetSubtype="4" fill="hold" nodeType="withEffect">
                                  <p:stCondLst>
                                    <p:cond delay="1000"/>
                                  </p:stCondLst>
                                  <p:childTnLst>
                                    <p:animEffect transition="out" filter="wipe(down)">
                                      <p:cBhvr>
                                        <p:cTn id="20" dur="100"/>
                                        <p:tgtEl>
                                          <p:spTgt spid="63"/>
                                        </p:tgtEl>
                                      </p:cBhvr>
                                    </p:animEffect>
                                    <p:set>
                                      <p:cBhvr>
                                        <p:cTn id="21" dur="1" fill="hold">
                                          <p:stCondLst>
                                            <p:cond delay="99"/>
                                          </p:stCondLst>
                                        </p:cTn>
                                        <p:tgtEl>
                                          <p:spTgt spid="63"/>
                                        </p:tgtEl>
                                        <p:attrNameLst>
                                          <p:attrName>style.visibility</p:attrName>
                                        </p:attrNameLst>
                                      </p:cBhvr>
                                      <p:to>
                                        <p:strVal val="hidden"/>
                                      </p:to>
                                    </p:set>
                                  </p:childTnLst>
                                </p:cTn>
                              </p:par>
                            </p:childTnLst>
                          </p:cTn>
                        </p:par>
                        <p:par>
                          <p:cTn id="22" fill="hold">
                            <p:stCondLst>
                              <p:cond delay="1600"/>
                            </p:stCondLst>
                            <p:childTnLst>
                              <p:par>
                                <p:cTn id="23" presetID="22" presetClass="entr" presetSubtype="4"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ipe(down)">
                                      <p:cBhvr>
                                        <p:cTn id="25" dur="500"/>
                                        <p:tgtEl>
                                          <p:spTgt spid="66"/>
                                        </p:tgtEl>
                                      </p:cBhvr>
                                    </p:animEffect>
                                  </p:childTnLst>
                                </p:cTn>
                              </p:par>
                            </p:childTnLst>
                          </p:cTn>
                        </p:par>
                        <p:par>
                          <p:cTn id="26" fill="hold">
                            <p:stCondLst>
                              <p:cond delay="2100"/>
                            </p:stCondLst>
                            <p:childTnLst>
                              <p:par>
                                <p:cTn id="27" presetID="42"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1000"/>
                                        <p:tgtEl>
                                          <p:spTgt spid="74"/>
                                        </p:tgtEl>
                                      </p:cBhvr>
                                    </p:animEffect>
                                    <p:anim calcmode="lin" valueType="num">
                                      <p:cBhvr>
                                        <p:cTn id="30" dur="1000" fill="hold"/>
                                        <p:tgtEl>
                                          <p:spTgt spid="74"/>
                                        </p:tgtEl>
                                        <p:attrNameLst>
                                          <p:attrName>ppt_x</p:attrName>
                                        </p:attrNameLst>
                                      </p:cBhvr>
                                      <p:tavLst>
                                        <p:tav tm="0">
                                          <p:val>
                                            <p:strVal val="#ppt_x"/>
                                          </p:val>
                                        </p:tav>
                                        <p:tav tm="100000">
                                          <p:val>
                                            <p:strVal val="#ppt_x"/>
                                          </p:val>
                                        </p:tav>
                                      </p:tavLst>
                                    </p:anim>
                                    <p:anim calcmode="lin" valueType="num">
                                      <p:cBhvr>
                                        <p:cTn id="3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90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par>
                          <p:cTn id="37" fill="hold">
                            <p:stCondLst>
                              <p:cond delay="14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90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childTnLst>
                          </p:cTn>
                        </p:par>
                        <p:par>
                          <p:cTn id="56" fill="hold">
                            <p:stCondLst>
                              <p:cond delay="14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5" grpId="0" animBg="1"/>
      <p:bldP spid="86" grpId="0" animBg="1"/>
      <p:bldP spid="90" grpId="0" animBg="1"/>
      <p:bldP spid="91" grpId="0" animBg="1"/>
      <p:bldP spid="92" grpId="0" animBg="1"/>
      <p:bldP spid="101" grpId="0"/>
      <p:bldP spid="1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deployment, staged publishing and 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18499428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7335</TotalTime>
  <Words>1153</Words>
  <Application>Microsoft Office PowerPoint</Application>
  <PresentationFormat>Widescreen</PresentationFormat>
  <Paragraphs>253</Paragraphs>
  <Slides>53</Slides>
  <Notes>20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Light-weight CPU Intensive Tasks</vt:lpstr>
      <vt:lpstr>PowerPoint Presentation</vt:lpstr>
      <vt:lpstr>PowerPoint Presentation</vt:lpstr>
      <vt:lpstr>Demo: WebJobs </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366</cp:revision>
  <cp:lastPrinted>2014-03-26T17:46:13Z</cp:lastPrinted>
  <dcterms:created xsi:type="dcterms:W3CDTF">2014-03-19T23:21:38Z</dcterms:created>
  <dcterms:modified xsi:type="dcterms:W3CDTF">2015-06-13T22:38:38Z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